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ter, Marcin" initials="PM" lastIdx="1" clrIdx="0">
    <p:extLst>
      <p:ext uri="{19B8F6BF-5375-455C-9EA6-DF929625EA0E}">
        <p15:presenceInfo xmlns:p15="http://schemas.microsoft.com/office/powerpoint/2012/main" userId="S::mpa@schurflexibles.com::4e1c3532-c0a4-428e-98d7-c879825826a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9" d="100"/>
          <a:sy n="89" d="100"/>
        </p:scale>
        <p:origin x="3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071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832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282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1490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3782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37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3389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636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9629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0845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772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226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1207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8423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1679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3223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949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1CBC96C-F19F-445C-9BC1-7BE6844EBD18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50EF0-12F6-428E-80FB-657E0C3C3B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24344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1B28F63-CF00-448F-B141-FE33C33B18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AE609E2-8522-44E4-9077-980E5BCF3E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="" xmlns:a16="http://schemas.microsoft.com/office/drawing/2014/main" id="{4FA533C5-33E3-4611-AF9F-72811D8B26A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8949AD42-25FD-4C3D-9EEE-B7FEC58099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6AC7D913-60B7-4603-881B-831DA5D3A9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87F0FDC4-AD8C-47D9-9131-623C98ADB0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DE27238C-8EAF-4098-86E6-7723B7DAE60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36">
            <a:extLst>
              <a:ext uri="{FF2B5EF4-FFF2-40B4-BE49-F238E27FC236}">
                <a16:creationId xmlns="" xmlns:a16="http://schemas.microsoft.com/office/drawing/2014/main" id="{992F97B1-1891-4FCC-9E5F-BA97EDB48F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93510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="" xmlns:a16="http://schemas.microsoft.com/office/drawing/2014/main" id="{78C6C821-FEE1-4EB6-9590-C021440C77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3175" y="0"/>
            <a:ext cx="9700459" cy="6858001"/>
          </a:xfrm>
          <a:custGeom>
            <a:avLst/>
            <a:gdLst>
              <a:gd name="connsiteX0" fmla="*/ 0 w 9700459"/>
              <a:gd name="connsiteY0" fmla="*/ 0 h 6858001"/>
              <a:gd name="connsiteX1" fmla="*/ 1323975 w 9700459"/>
              <a:gd name="connsiteY1" fmla="*/ 0 h 6858001"/>
              <a:gd name="connsiteX2" fmla="*/ 1517015 w 9700459"/>
              <a:gd name="connsiteY2" fmla="*/ 0 h 6858001"/>
              <a:gd name="connsiteX3" fmla="*/ 3241265 w 9700459"/>
              <a:gd name="connsiteY3" fmla="*/ 0 h 6858001"/>
              <a:gd name="connsiteX4" fmla="*/ 3241265 w 9700459"/>
              <a:gd name="connsiteY4" fmla="*/ 1 h 6858001"/>
              <a:gd name="connsiteX5" fmla="*/ 8355744 w 9700459"/>
              <a:gd name="connsiteY5" fmla="*/ 1 h 6858001"/>
              <a:gd name="connsiteX6" fmla="*/ 8355744 w 9700459"/>
              <a:gd name="connsiteY6" fmla="*/ 0 h 6858001"/>
              <a:gd name="connsiteX7" fmla="*/ 9699282 w 9700459"/>
              <a:gd name="connsiteY7" fmla="*/ 0 h 6858001"/>
              <a:gd name="connsiteX8" fmla="*/ 9674237 w 9700459"/>
              <a:gd name="connsiteY8" fmla="*/ 155677 h 6858001"/>
              <a:gd name="connsiteX9" fmla="*/ 9650368 w 9700459"/>
              <a:gd name="connsiteY9" fmla="*/ 310668 h 6858001"/>
              <a:gd name="connsiteX10" fmla="*/ 9627004 w 9700459"/>
              <a:gd name="connsiteY10" fmla="*/ 466344 h 6858001"/>
              <a:gd name="connsiteX11" fmla="*/ 9607001 w 9700459"/>
              <a:gd name="connsiteY11" fmla="*/ 622707 h 6858001"/>
              <a:gd name="connsiteX12" fmla="*/ 9586830 w 9700459"/>
              <a:gd name="connsiteY12" fmla="*/ 778383 h 6858001"/>
              <a:gd name="connsiteX13" fmla="*/ 9568004 w 9700459"/>
              <a:gd name="connsiteY13" fmla="*/ 934746 h 6858001"/>
              <a:gd name="connsiteX14" fmla="*/ 9551868 w 9700459"/>
              <a:gd name="connsiteY14" fmla="*/ 1089051 h 6858001"/>
              <a:gd name="connsiteX15" fmla="*/ 9536572 w 9700459"/>
              <a:gd name="connsiteY15" fmla="*/ 1245413 h 6858001"/>
              <a:gd name="connsiteX16" fmla="*/ 9522620 w 9700459"/>
              <a:gd name="connsiteY16" fmla="*/ 1401090 h 6858001"/>
              <a:gd name="connsiteX17" fmla="*/ 9510518 w 9700459"/>
              <a:gd name="connsiteY17" fmla="*/ 1554023 h 6858001"/>
              <a:gd name="connsiteX18" fmla="*/ 9498415 w 9700459"/>
              <a:gd name="connsiteY18" fmla="*/ 1709014 h 6858001"/>
              <a:gd name="connsiteX19" fmla="*/ 9488330 w 9700459"/>
              <a:gd name="connsiteY19" fmla="*/ 1861947 h 6858001"/>
              <a:gd name="connsiteX20" fmla="*/ 9480430 w 9700459"/>
              <a:gd name="connsiteY20" fmla="*/ 2014881 h 6858001"/>
              <a:gd name="connsiteX21" fmla="*/ 9472193 w 9700459"/>
              <a:gd name="connsiteY21" fmla="*/ 2167128 h 6858001"/>
              <a:gd name="connsiteX22" fmla="*/ 9465302 w 9700459"/>
              <a:gd name="connsiteY22" fmla="*/ 2318004 h 6858001"/>
              <a:gd name="connsiteX23" fmla="*/ 9460427 w 9700459"/>
              <a:gd name="connsiteY23" fmla="*/ 2467509 h 6858001"/>
              <a:gd name="connsiteX24" fmla="*/ 9456225 w 9700459"/>
              <a:gd name="connsiteY24" fmla="*/ 2617013 h 6858001"/>
              <a:gd name="connsiteX25" fmla="*/ 9452191 w 9700459"/>
              <a:gd name="connsiteY25" fmla="*/ 2765146 h 6858001"/>
              <a:gd name="connsiteX26" fmla="*/ 9450342 w 9700459"/>
              <a:gd name="connsiteY26" fmla="*/ 2911221 h 6858001"/>
              <a:gd name="connsiteX27" fmla="*/ 9448325 w 9700459"/>
              <a:gd name="connsiteY27" fmla="*/ 3057297 h 6858001"/>
              <a:gd name="connsiteX28" fmla="*/ 9447316 w 9700459"/>
              <a:gd name="connsiteY28" fmla="*/ 3201315 h 6858001"/>
              <a:gd name="connsiteX29" fmla="*/ 9448325 w 9700459"/>
              <a:gd name="connsiteY29" fmla="*/ 3343961 h 6858001"/>
              <a:gd name="connsiteX30" fmla="*/ 9448325 w 9700459"/>
              <a:gd name="connsiteY30" fmla="*/ 3485236 h 6858001"/>
              <a:gd name="connsiteX31" fmla="*/ 9450342 w 9700459"/>
              <a:gd name="connsiteY31" fmla="*/ 3625139 h 6858001"/>
              <a:gd name="connsiteX32" fmla="*/ 9453367 w 9700459"/>
              <a:gd name="connsiteY32" fmla="*/ 3762299 h 6858001"/>
              <a:gd name="connsiteX33" fmla="*/ 9456225 w 9700459"/>
              <a:gd name="connsiteY33" fmla="*/ 3898087 h 6858001"/>
              <a:gd name="connsiteX34" fmla="*/ 9459419 w 9700459"/>
              <a:gd name="connsiteY34" fmla="*/ 4031133 h 6858001"/>
              <a:gd name="connsiteX35" fmla="*/ 9464293 w 9700459"/>
              <a:gd name="connsiteY35" fmla="*/ 4163492 h 6858001"/>
              <a:gd name="connsiteX36" fmla="*/ 9469504 w 9700459"/>
              <a:gd name="connsiteY36" fmla="*/ 4293793 h 6858001"/>
              <a:gd name="connsiteX37" fmla="*/ 9474210 w 9700459"/>
              <a:gd name="connsiteY37" fmla="*/ 4421352 h 6858001"/>
              <a:gd name="connsiteX38" fmla="*/ 9487490 w 9700459"/>
              <a:gd name="connsiteY38" fmla="*/ 4670298 h 6858001"/>
              <a:gd name="connsiteX39" fmla="*/ 9501609 w 9700459"/>
              <a:gd name="connsiteY39" fmla="*/ 4908956 h 6858001"/>
              <a:gd name="connsiteX40" fmla="*/ 9516401 w 9700459"/>
              <a:gd name="connsiteY40" fmla="*/ 5138013 h 6858001"/>
              <a:gd name="connsiteX41" fmla="*/ 9532706 w 9700459"/>
              <a:gd name="connsiteY41" fmla="*/ 5354726 h 6858001"/>
              <a:gd name="connsiteX42" fmla="*/ 9549683 w 9700459"/>
              <a:gd name="connsiteY42" fmla="*/ 5561838 h 6858001"/>
              <a:gd name="connsiteX43" fmla="*/ 9568004 w 9700459"/>
              <a:gd name="connsiteY43" fmla="*/ 5753862 h 6858001"/>
              <a:gd name="connsiteX44" fmla="*/ 9585990 w 9700459"/>
              <a:gd name="connsiteY44" fmla="*/ 5934227 h 6858001"/>
              <a:gd name="connsiteX45" fmla="*/ 9603975 w 9700459"/>
              <a:gd name="connsiteY45" fmla="*/ 6100191 h 6858001"/>
              <a:gd name="connsiteX46" fmla="*/ 9620952 w 9700459"/>
              <a:gd name="connsiteY46" fmla="*/ 6252438 h 6858001"/>
              <a:gd name="connsiteX47" fmla="*/ 9637089 w 9700459"/>
              <a:gd name="connsiteY47" fmla="*/ 6387541 h 6858001"/>
              <a:gd name="connsiteX48" fmla="*/ 9652385 w 9700459"/>
              <a:gd name="connsiteY48" fmla="*/ 6509613 h 6858001"/>
              <a:gd name="connsiteX49" fmla="*/ 9665160 w 9700459"/>
              <a:gd name="connsiteY49" fmla="*/ 6612483 h 6858001"/>
              <a:gd name="connsiteX50" fmla="*/ 9677262 w 9700459"/>
              <a:gd name="connsiteY50" fmla="*/ 6698894 h 6858001"/>
              <a:gd name="connsiteX51" fmla="*/ 9694576 w 9700459"/>
              <a:gd name="connsiteY51" fmla="*/ 6817538 h 6858001"/>
              <a:gd name="connsiteX52" fmla="*/ 9700459 w 9700459"/>
              <a:gd name="connsiteY52" fmla="*/ 6858000 h 6858001"/>
              <a:gd name="connsiteX53" fmla="*/ 8795105 w 9700459"/>
              <a:gd name="connsiteY53" fmla="*/ 6858000 h 6858001"/>
              <a:gd name="connsiteX54" fmla="*/ 8795105 w 9700459"/>
              <a:gd name="connsiteY54" fmla="*/ 6858001 h 6858001"/>
              <a:gd name="connsiteX55" fmla="*/ 2704541 w 9700459"/>
              <a:gd name="connsiteY55" fmla="*/ 6858001 h 6858001"/>
              <a:gd name="connsiteX56" fmla="*/ 2704541 w 9700459"/>
              <a:gd name="connsiteY56" fmla="*/ 6858000 h 6858001"/>
              <a:gd name="connsiteX57" fmla="*/ 1517015 w 9700459"/>
              <a:gd name="connsiteY57" fmla="*/ 6858000 h 6858001"/>
              <a:gd name="connsiteX58" fmla="*/ 1323975 w 9700459"/>
              <a:gd name="connsiteY58" fmla="*/ 6858000 h 6858001"/>
              <a:gd name="connsiteX59" fmla="*/ 0 w 9700459"/>
              <a:gd name="connsiteY5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700459" h="6858001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61D44A7-2C80-40D8-ADD1-23BF53FB2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6974915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Nasze </a:t>
            </a:r>
            <a:r>
              <a:rPr lang="en-US" sz="72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lektury</a:t>
            </a:r>
            <a:r>
              <a:rPr lang="en-US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7200" b="0" i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  </a:t>
            </a:r>
            <a:r>
              <a:rPr lang="en-US" sz="7200" b="0" i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z </a:t>
            </a:r>
            <a:r>
              <a:rPr lang="en-US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dzieciństwa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B61A74B3-E247-44D4-8C48-FAE8E205640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53621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41B68C77-138E-4BF7-A276-BD0C78A421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7C268552-D473-46ED-B1B8-422042C4DE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="" xmlns:a16="http://schemas.microsoft.com/office/drawing/2014/main" id="{4AC0CD9D-7610-4620-93B4-798CCD9AB5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B9238B3E-24AA-439A-B527-6C5DF6D721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69F01145-BEA3-4CBF-AA21-10077B948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DE4D62F9-188E-4530-84C2-24BDEE4BEB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3AB92B1-B2FD-4EED-B3E5-4BC3A321A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29" y="865239"/>
            <a:ext cx="4744583" cy="34117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Mały</a:t>
            </a:r>
            <a:r>
              <a:rPr lang="en-US" sz="60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6000" dirty="0"/>
              <a:t>K</a:t>
            </a:r>
            <a:r>
              <a:rPr lang="en-US" sz="60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siążę</a:t>
            </a:r>
            <a:endParaRPr lang="en-US" sz="6000" b="0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37ABB5B1-3E61-4B38-BD41-41A3484B44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4720" r="2708"/>
          <a:stretch/>
        </p:blipFill>
        <p:spPr>
          <a:xfrm>
            <a:off x="1090456" y="759016"/>
            <a:ext cx="3758954" cy="556213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37253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1B28F63-CF00-448F-B141-FE33C33B18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AE609E2-8522-44E4-9077-980E5BCF3E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="" xmlns:a16="http://schemas.microsoft.com/office/drawing/2014/main" id="{4FA533C5-33E3-4611-AF9F-72811D8B26A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8949AD42-25FD-4C3D-9EEE-B7FEC58099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6AC7D913-60B7-4603-881B-831DA5D3A9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87F0FDC4-AD8C-47D9-9131-623C98ADB0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74CD14DB-BB81-479F-A1FC-1C75640E9F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C943A91B-7CA7-4592-A975-73B1BF8C4C7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7">
            <a:extLst>
              <a:ext uri="{FF2B5EF4-FFF2-40B4-BE49-F238E27FC236}">
                <a16:creationId xmlns="" xmlns:a16="http://schemas.microsoft.com/office/drawing/2014/main" id="{EC471314-E46A-414B-8D91-74880E84F1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="" xmlns:a16="http://schemas.microsoft.com/office/drawing/2014/main" id="{6A681326-1C9D-44A3-A627-3871BDAE412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40" name="pole tekstowe 1">
            <a:extLst>
              <a:ext uri="{FF2B5EF4-FFF2-40B4-BE49-F238E27FC236}">
                <a16:creationId xmlns="" xmlns:a16="http://schemas.microsoft.com/office/drawing/2014/main" id="{FE2F7137-A278-4E71-BBE2-2F8882CDAB0B}"/>
              </a:ext>
            </a:extLst>
          </p:cNvPr>
          <p:cNvSpPr txBox="1"/>
          <p:nvPr/>
        </p:nvSpPr>
        <p:spPr>
          <a:xfrm>
            <a:off x="1103312" y="2763520"/>
            <a:ext cx="8946541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r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Mały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pl-PL" dirty="0" err="1">
                <a:latin typeface="+mj-lt"/>
                <a:ea typeface="+mj-ea"/>
                <a:cs typeface="+mj-cs"/>
              </a:rPr>
              <a:t>K</a:t>
            </a:r>
            <a:r>
              <a:rPr lang="en-US" dirty="0" err="1" smtClean="0">
                <a:latin typeface="+mj-lt"/>
                <a:ea typeface="+mj-ea"/>
                <a:cs typeface="+mj-cs"/>
              </a:rPr>
              <a:t>siążę</a:t>
            </a:r>
            <a:r>
              <a:rPr lang="en-US" dirty="0" smtClean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autorstwa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Antoine’a</a:t>
            </a:r>
            <a:r>
              <a:rPr lang="en-US" dirty="0">
                <a:latin typeface="+mj-lt"/>
                <a:ea typeface="+mj-ea"/>
                <a:cs typeface="+mj-cs"/>
              </a:rPr>
              <a:t> de Saint-</a:t>
            </a:r>
            <a:r>
              <a:rPr lang="en-US" dirty="0" err="1">
                <a:latin typeface="+mj-lt"/>
                <a:ea typeface="+mj-ea"/>
                <a:cs typeface="+mj-cs"/>
              </a:rPr>
              <a:t>Exupéry’ego</a:t>
            </a:r>
            <a:endParaRPr lang="en-US" dirty="0">
              <a:latin typeface="+mj-lt"/>
              <a:ea typeface="+mj-ea"/>
              <a:cs typeface="+mj-cs"/>
            </a:endParaRPr>
          </a:p>
          <a:p>
            <a:pPr algn="r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Jest </a:t>
            </a:r>
            <a:r>
              <a:rPr lang="pl-PL" dirty="0" smtClean="0">
                <a:latin typeface="+mj-lt"/>
                <a:ea typeface="+mj-ea"/>
                <a:cs typeface="+mj-cs"/>
              </a:rPr>
              <a:t>to </a:t>
            </a:r>
            <a:r>
              <a:rPr lang="en-US" dirty="0" err="1" smtClean="0">
                <a:latin typeface="+mj-lt"/>
                <a:ea typeface="+mj-ea"/>
                <a:cs typeface="+mj-cs"/>
              </a:rPr>
              <a:t>książka</a:t>
            </a:r>
            <a:r>
              <a:rPr lang="en-US" dirty="0" smtClean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nietypowa</a:t>
            </a:r>
            <a:r>
              <a:rPr lang="en-US" dirty="0">
                <a:latin typeface="+mj-lt"/>
                <a:ea typeface="+mj-ea"/>
                <a:cs typeface="+mj-cs"/>
              </a:rPr>
              <a:t>, </a:t>
            </a:r>
            <a:r>
              <a:rPr lang="en-US" dirty="0" err="1">
                <a:latin typeface="+mj-lt"/>
                <a:ea typeface="+mj-ea"/>
                <a:cs typeface="+mj-cs"/>
              </a:rPr>
              <a:t>zaskakująca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swoim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interesującym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podejściem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pl-PL" dirty="0" smtClean="0">
                <a:latin typeface="+mj-lt"/>
                <a:ea typeface="+mj-ea"/>
                <a:cs typeface="+mj-cs"/>
              </a:rPr>
              <a:t>     </a:t>
            </a:r>
            <a:r>
              <a:rPr lang="en-US" dirty="0" err="1" smtClean="0">
                <a:latin typeface="+mj-lt"/>
                <a:ea typeface="+mj-ea"/>
                <a:cs typeface="+mj-cs"/>
              </a:rPr>
              <a:t>oraz</a:t>
            </a:r>
            <a:r>
              <a:rPr lang="en-US" dirty="0" smtClean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kreatywnymi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i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konstruktywnymi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akcjami</a:t>
            </a:r>
            <a:r>
              <a:rPr lang="en-US" dirty="0">
                <a:latin typeface="+mj-lt"/>
                <a:ea typeface="+mj-ea"/>
                <a:cs typeface="+mj-cs"/>
              </a:rPr>
              <a:t>. </a:t>
            </a:r>
            <a:r>
              <a:rPr lang="en-US" dirty="0" err="1">
                <a:latin typeface="+mj-lt"/>
                <a:ea typeface="+mj-ea"/>
                <a:cs typeface="+mj-cs"/>
              </a:rPr>
              <a:t>Cała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fabuła</a:t>
            </a:r>
            <a:r>
              <a:rPr lang="en-US" dirty="0">
                <a:latin typeface="+mj-lt"/>
                <a:ea typeface="+mj-ea"/>
                <a:cs typeface="+mj-cs"/>
              </a:rPr>
              <a:t> jest </a:t>
            </a:r>
            <a:r>
              <a:rPr lang="en-US" dirty="0" err="1">
                <a:latin typeface="+mj-lt"/>
                <a:ea typeface="+mj-ea"/>
                <a:cs typeface="+mj-cs"/>
              </a:rPr>
              <a:t>spójna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i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logiczna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jak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na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tekst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kierowany</a:t>
            </a:r>
            <a:r>
              <a:rPr lang="en-US" dirty="0">
                <a:latin typeface="+mj-lt"/>
                <a:ea typeface="+mj-ea"/>
                <a:cs typeface="+mj-cs"/>
              </a:rPr>
              <a:t> do </a:t>
            </a:r>
            <a:r>
              <a:rPr lang="en-US" dirty="0" err="1">
                <a:latin typeface="+mj-lt"/>
                <a:ea typeface="+mj-ea"/>
                <a:cs typeface="+mj-cs"/>
              </a:rPr>
              <a:t>młodszych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odbiorców</a:t>
            </a:r>
            <a:r>
              <a:rPr lang="en-US" dirty="0">
                <a:latin typeface="+mj-lt"/>
                <a:ea typeface="+mj-ea"/>
                <a:cs typeface="+mj-cs"/>
              </a:rPr>
              <a:t>. </a:t>
            </a:r>
            <a:r>
              <a:rPr lang="en-US" dirty="0" err="1">
                <a:latin typeface="+mj-lt"/>
                <a:ea typeface="+mj-ea"/>
                <a:cs typeface="+mj-cs"/>
              </a:rPr>
              <a:t>Dzieło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zapadło</a:t>
            </a:r>
            <a:r>
              <a:rPr lang="en-US" dirty="0">
                <a:latin typeface="+mj-lt"/>
                <a:ea typeface="+mj-ea"/>
                <a:cs typeface="+mj-cs"/>
              </a:rPr>
              <a:t> mi w </a:t>
            </a:r>
            <a:r>
              <a:rPr lang="en-US" dirty="0" err="1">
                <a:latin typeface="+mj-lt"/>
                <a:ea typeface="+mj-ea"/>
                <a:cs typeface="+mj-cs"/>
              </a:rPr>
              <a:t>pamięć</a:t>
            </a:r>
            <a:r>
              <a:rPr lang="en-US" dirty="0">
                <a:latin typeface="+mj-lt"/>
                <a:ea typeface="+mj-ea"/>
                <a:cs typeface="+mj-cs"/>
              </a:rPr>
              <a:t> ze </a:t>
            </a:r>
            <a:r>
              <a:rPr lang="en-US" dirty="0" err="1">
                <a:latin typeface="+mj-lt"/>
                <a:ea typeface="+mj-ea"/>
                <a:cs typeface="+mj-cs"/>
              </a:rPr>
              <a:t>względu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na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swój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przekaz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oraz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 smtClean="0">
                <a:latin typeface="+mj-lt"/>
                <a:ea typeface="+mj-ea"/>
                <a:cs typeface="+mj-cs"/>
              </a:rPr>
              <a:t>morał</a:t>
            </a:r>
            <a:r>
              <a:rPr lang="pl-PL" dirty="0" smtClean="0">
                <a:latin typeface="+mj-lt"/>
                <a:ea typeface="+mj-ea"/>
                <a:cs typeface="+mj-cs"/>
              </a:rPr>
              <a:t>,</a:t>
            </a:r>
            <a:r>
              <a:rPr lang="en-US" dirty="0" smtClean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który</a:t>
            </a:r>
            <a:r>
              <a:rPr lang="en-US" dirty="0">
                <a:latin typeface="+mj-lt"/>
                <a:ea typeface="+mj-ea"/>
                <a:cs typeface="+mj-cs"/>
              </a:rPr>
              <a:t> do </a:t>
            </a:r>
            <a:r>
              <a:rPr lang="en-US" dirty="0" err="1">
                <a:latin typeface="+mj-lt"/>
                <a:ea typeface="+mj-ea"/>
                <a:cs typeface="+mj-cs"/>
              </a:rPr>
              <a:t>dziś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wspominam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pozytywnie</a:t>
            </a:r>
            <a:r>
              <a:rPr lang="en-US" dirty="0">
                <a:latin typeface="+mj-lt"/>
                <a:ea typeface="+mj-ea"/>
                <a:cs typeface="+mj-cs"/>
              </a:rPr>
              <a:t>. </a:t>
            </a:r>
            <a:r>
              <a:rPr lang="en-US" dirty="0" err="1">
                <a:latin typeface="+mj-lt"/>
                <a:ea typeface="+mj-ea"/>
                <a:cs typeface="+mj-cs"/>
              </a:rPr>
              <a:t>Polecam</a:t>
            </a:r>
            <a:r>
              <a:rPr lang="en-US" dirty="0">
                <a:latin typeface="+mj-lt"/>
                <a:ea typeface="+mj-ea"/>
                <a:cs typeface="+mj-cs"/>
              </a:rPr>
              <a:t> Maciej </a:t>
            </a:r>
            <a:r>
              <a:rPr lang="en-US" dirty="0" err="1">
                <a:latin typeface="+mj-lt"/>
                <a:ea typeface="+mj-ea"/>
                <a:cs typeface="+mj-cs"/>
              </a:rPr>
              <a:t>Budkiewicz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83139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1B68C77-138E-4BF7-A276-BD0C78A421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C268552-D473-46ED-B1B8-422042C4DE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="" xmlns:a16="http://schemas.microsoft.com/office/drawing/2014/main" id="{4AC0CD9D-7610-4620-93B4-798CCD9AB5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B9238B3E-24AA-439A-B527-6C5DF6D721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69F01145-BEA3-4CBF-AA21-10077B948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DE4D62F9-188E-4530-84C2-24BDEE4BEB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9D57E09-4C0B-43B9-96E4-393E1B44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28" y="1447800"/>
            <a:ext cx="4744583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Akademia</a:t>
            </a:r>
            <a:r>
              <a:rPr lang="en-US" sz="60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6000" dirty="0"/>
              <a:t>P</a:t>
            </a:r>
            <a:r>
              <a:rPr lang="en-US" sz="60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ana</a:t>
            </a:r>
            <a:r>
              <a:rPr lang="en-US" sz="60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6000" dirty="0"/>
              <a:t>K</a:t>
            </a:r>
            <a:r>
              <a:rPr lang="en-US" sz="60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leksa</a:t>
            </a:r>
            <a:endParaRPr lang="en-US" sz="6000" b="0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0DBEBAA0-FB2A-4E52-89F1-371C4D46E8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643854" y="996456"/>
            <a:ext cx="5450557" cy="48646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21360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="" xmlns:a16="http://schemas.microsoft.com/office/drawing/2014/main" id="{863EC14E-A3D6-4C3F-95D7-9CF1821ED0BB}"/>
              </a:ext>
            </a:extLst>
          </p:cNvPr>
          <p:cNvSpPr txBox="1"/>
          <p:nvPr/>
        </p:nvSpPr>
        <p:spPr>
          <a:xfrm>
            <a:off x="2102737" y="1574358"/>
            <a:ext cx="82662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Akademia </a:t>
            </a:r>
            <a:r>
              <a:rPr lang="pl-PL" dirty="0" smtClean="0"/>
              <a:t>Pana </a:t>
            </a:r>
            <a:r>
              <a:rPr lang="pl-PL" dirty="0"/>
              <a:t>K</a:t>
            </a:r>
            <a:r>
              <a:rPr lang="pl-PL" dirty="0" smtClean="0"/>
              <a:t>leksa </a:t>
            </a:r>
            <a:r>
              <a:rPr lang="pl-PL" dirty="0" smtClean="0"/>
              <a:t>autorstwa </a:t>
            </a:r>
            <a:r>
              <a:rPr lang="pl-PL" dirty="0"/>
              <a:t>J</a:t>
            </a:r>
            <a:r>
              <a:rPr lang="pl-PL" dirty="0" smtClean="0"/>
              <a:t>ana </a:t>
            </a:r>
            <a:r>
              <a:rPr lang="pl-PL" dirty="0"/>
              <a:t>B</a:t>
            </a:r>
            <a:r>
              <a:rPr lang="pl-PL" dirty="0" smtClean="0"/>
              <a:t>rzechwy</a:t>
            </a:r>
            <a:endParaRPr lang="pl-PL" dirty="0"/>
          </a:p>
          <a:p>
            <a:pPr algn="ctr"/>
            <a:r>
              <a:rPr lang="pl-PL" dirty="0"/>
              <a:t>prowadzi czytelnika przez zaczarowany świat dziecięcych wyobraźni </a:t>
            </a:r>
            <a:r>
              <a:rPr lang="pl-PL" dirty="0" smtClean="0"/>
              <a:t>            i </a:t>
            </a:r>
            <a:r>
              <a:rPr lang="pl-PL" dirty="0"/>
              <a:t>fantazji. Atmosfera powieści jest niezwykle pozytywna i radosna. Świat utworu jest miejscem magicznym i pełnym optymizmu. Jest </a:t>
            </a:r>
            <a:r>
              <a:rPr lang="pl-PL" dirty="0" smtClean="0"/>
              <a:t>bajką, </a:t>
            </a:r>
            <a:r>
              <a:rPr lang="pl-PL" dirty="0"/>
              <a:t>w </a:t>
            </a:r>
            <a:r>
              <a:rPr lang="pl-PL" dirty="0" smtClean="0"/>
              <a:t>której </a:t>
            </a:r>
            <a:r>
              <a:rPr lang="pl-PL" dirty="0"/>
              <a:t>każdy chciałby się </a:t>
            </a:r>
            <a:r>
              <a:rPr lang="pl-PL" dirty="0" smtClean="0"/>
              <a:t>choć </a:t>
            </a:r>
            <a:r>
              <a:rPr lang="pl-PL" dirty="0"/>
              <a:t>na chwilę znaleźć. Dla najmłodszych czytelników jest to zabawna, piękna powieść a dla starszych wspaniała możliwość wrócenia do dziecięcych </a:t>
            </a:r>
            <a:r>
              <a:rPr lang="pl-PL" dirty="0" smtClean="0"/>
              <a:t>chwil,   w których </a:t>
            </a:r>
            <a:r>
              <a:rPr lang="pl-PL" dirty="0"/>
              <a:t>każdy dzień może stać się </a:t>
            </a:r>
            <a:r>
              <a:rPr lang="pl-PL" dirty="0" smtClean="0"/>
              <a:t>przygodą.  T</a:t>
            </a:r>
            <a:r>
              <a:rPr lang="pl-PL" dirty="0"/>
              <a:t>ę</a:t>
            </a:r>
            <a:r>
              <a:rPr lang="pl-PL" dirty="0" smtClean="0"/>
              <a:t> </a:t>
            </a:r>
            <a:r>
              <a:rPr lang="pl-PL" dirty="0"/>
              <a:t>książkę polecam każdemu Mateusz Pauter.</a:t>
            </a:r>
          </a:p>
        </p:txBody>
      </p:sp>
    </p:spTree>
    <p:extLst>
      <p:ext uri="{BB962C8B-B14F-4D97-AF65-F5344CB8AC3E}">
        <p14:creationId xmlns:p14="http://schemas.microsoft.com/office/powerpoint/2010/main" val="3533531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C6A81905-F480-46A4-BC10-215D24EA1AE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28D1FDF-D7C1-48BB-A9CE-8CC2922D7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012" y="1447800"/>
            <a:ext cx="7133175" cy="26227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>
                <a:solidFill>
                  <a:srgbClr val="EBEBEB"/>
                </a:solidFill>
              </a:rPr>
              <a:t>Dzieci</a:t>
            </a:r>
            <a:r>
              <a:rPr lang="en-US" sz="6000" dirty="0">
                <a:solidFill>
                  <a:srgbClr val="EBEBEB"/>
                </a:solidFill>
              </a:rPr>
              <a:t> z </a:t>
            </a:r>
            <a:r>
              <a:rPr lang="en-US" sz="6000" dirty="0" err="1">
                <a:solidFill>
                  <a:srgbClr val="EBEBEB"/>
                </a:solidFill>
              </a:rPr>
              <a:t>Bullerbyn</a:t>
            </a:r>
            <a:r>
              <a:rPr lang="en-US" sz="6000" dirty="0">
                <a:solidFill>
                  <a:srgbClr val="EBEBEB"/>
                </a:solidFill>
              </a:rPr>
              <a:t> </a:t>
            </a:r>
          </a:p>
        </p:txBody>
      </p:sp>
      <p:sp>
        <p:nvSpPr>
          <p:cNvPr id="23" name="Freeform 8">
            <a:extLst>
              <a:ext uri="{FF2B5EF4-FFF2-40B4-BE49-F238E27FC236}">
                <a16:creationId xmlns="" xmlns:a16="http://schemas.microsoft.com/office/drawing/2014/main" id="{36FD4D9D-3784-41E8-8405-A42B72F513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4135692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4E31B60A-1AEA-4AC0-A3EB-227DE7FF5C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r="-3" b="2834"/>
          <a:stretch/>
        </p:blipFill>
        <p:spPr>
          <a:xfrm>
            <a:off x="404834" y="619432"/>
            <a:ext cx="4077129" cy="5476568"/>
          </a:xfrm>
          <a:custGeom>
            <a:avLst/>
            <a:gdLst/>
            <a:ahLst/>
            <a:cxnLst/>
            <a:rect l="l" t="t" r="r" b="b"/>
            <a:pathLst>
              <a:path w="4481964" h="6858000">
                <a:moveTo>
                  <a:pt x="0" y="0"/>
                </a:moveTo>
                <a:lnTo>
                  <a:pt x="3137249" y="0"/>
                </a:lnTo>
                <a:lnTo>
                  <a:pt x="4480787" y="0"/>
                </a:lnTo>
                <a:lnTo>
                  <a:pt x="4455742" y="155676"/>
                </a:lnTo>
                <a:lnTo>
                  <a:pt x="4431873" y="310667"/>
                </a:lnTo>
                <a:lnTo>
                  <a:pt x="4408509" y="466344"/>
                </a:lnTo>
                <a:lnTo>
                  <a:pt x="4388506" y="622706"/>
                </a:lnTo>
                <a:lnTo>
                  <a:pt x="4368335" y="778383"/>
                </a:lnTo>
                <a:lnTo>
                  <a:pt x="4349509" y="934745"/>
                </a:lnTo>
                <a:lnTo>
                  <a:pt x="4333373" y="1089050"/>
                </a:lnTo>
                <a:lnTo>
                  <a:pt x="4318077" y="1245413"/>
                </a:lnTo>
                <a:lnTo>
                  <a:pt x="4304125" y="1401089"/>
                </a:lnTo>
                <a:lnTo>
                  <a:pt x="4292023" y="1554023"/>
                </a:lnTo>
                <a:lnTo>
                  <a:pt x="4279920" y="1709013"/>
                </a:lnTo>
                <a:lnTo>
                  <a:pt x="4269835" y="1861947"/>
                </a:lnTo>
                <a:lnTo>
                  <a:pt x="4261935" y="2014880"/>
                </a:lnTo>
                <a:lnTo>
                  <a:pt x="4253698" y="2167128"/>
                </a:lnTo>
                <a:lnTo>
                  <a:pt x="4246807" y="2318004"/>
                </a:lnTo>
                <a:lnTo>
                  <a:pt x="4241932" y="2467508"/>
                </a:lnTo>
                <a:lnTo>
                  <a:pt x="4237730" y="2617013"/>
                </a:lnTo>
                <a:lnTo>
                  <a:pt x="4233696" y="2765145"/>
                </a:lnTo>
                <a:lnTo>
                  <a:pt x="4231847" y="2911221"/>
                </a:lnTo>
                <a:lnTo>
                  <a:pt x="4229830" y="3057296"/>
                </a:lnTo>
                <a:lnTo>
                  <a:pt x="4228821" y="3201314"/>
                </a:lnTo>
                <a:lnTo>
                  <a:pt x="4229830" y="3343960"/>
                </a:lnTo>
                <a:lnTo>
                  <a:pt x="4229830" y="3485235"/>
                </a:lnTo>
                <a:lnTo>
                  <a:pt x="4231847" y="3625138"/>
                </a:lnTo>
                <a:lnTo>
                  <a:pt x="4234872" y="3762298"/>
                </a:lnTo>
                <a:lnTo>
                  <a:pt x="4237730" y="3898087"/>
                </a:lnTo>
                <a:lnTo>
                  <a:pt x="4240924" y="4031132"/>
                </a:lnTo>
                <a:lnTo>
                  <a:pt x="4245798" y="4163491"/>
                </a:lnTo>
                <a:lnTo>
                  <a:pt x="4251009" y="4293793"/>
                </a:lnTo>
                <a:lnTo>
                  <a:pt x="4255715" y="4421352"/>
                </a:lnTo>
                <a:lnTo>
                  <a:pt x="4268995" y="4670298"/>
                </a:lnTo>
                <a:lnTo>
                  <a:pt x="4283114" y="4908956"/>
                </a:lnTo>
                <a:lnTo>
                  <a:pt x="4297906" y="5138013"/>
                </a:lnTo>
                <a:lnTo>
                  <a:pt x="4314211" y="5354726"/>
                </a:lnTo>
                <a:lnTo>
                  <a:pt x="4331188" y="5561838"/>
                </a:lnTo>
                <a:lnTo>
                  <a:pt x="4349509" y="5753862"/>
                </a:lnTo>
                <a:lnTo>
                  <a:pt x="4367495" y="5934227"/>
                </a:lnTo>
                <a:lnTo>
                  <a:pt x="4385480" y="6100191"/>
                </a:lnTo>
                <a:lnTo>
                  <a:pt x="4402457" y="6252438"/>
                </a:lnTo>
                <a:lnTo>
                  <a:pt x="4418594" y="6387541"/>
                </a:lnTo>
                <a:lnTo>
                  <a:pt x="4433890" y="6509613"/>
                </a:lnTo>
                <a:lnTo>
                  <a:pt x="4446665" y="6612483"/>
                </a:lnTo>
                <a:lnTo>
                  <a:pt x="4458767" y="6698894"/>
                </a:lnTo>
                <a:lnTo>
                  <a:pt x="4476081" y="6817538"/>
                </a:lnTo>
                <a:lnTo>
                  <a:pt x="4481964" y="6858000"/>
                </a:lnTo>
                <a:lnTo>
                  <a:pt x="35778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60817A52-B891-4228-A61E-0C0A57632D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99963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="" xmlns:a16="http://schemas.microsoft.com/office/drawing/2014/main" id="{90F0BDB5-F617-48BD-A437-7F3F8008E287}"/>
              </a:ext>
            </a:extLst>
          </p:cNvPr>
          <p:cNvSpPr txBox="1"/>
          <p:nvPr/>
        </p:nvSpPr>
        <p:spPr>
          <a:xfrm>
            <a:off x="2605177" y="843677"/>
            <a:ext cx="712541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  Książka autorstwa Astrid </a:t>
            </a:r>
            <a:r>
              <a:rPr lang="pl-PL" dirty="0" err="1"/>
              <a:t>Lindgren</a:t>
            </a:r>
            <a:r>
              <a:rPr lang="pl-PL" dirty="0"/>
              <a:t> „Dzieci z </a:t>
            </a:r>
            <a:r>
              <a:rPr lang="pl-PL" dirty="0" err="1"/>
              <a:t>B</a:t>
            </a:r>
            <a:r>
              <a:rPr lang="pl-PL" dirty="0" err="1" smtClean="0"/>
              <a:t>ullerbyn</a:t>
            </a:r>
            <a:r>
              <a:rPr lang="pl-PL" dirty="0"/>
              <a:t>” 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 to </a:t>
            </a:r>
            <a:r>
              <a:rPr lang="pl-PL" dirty="0" smtClean="0"/>
              <a:t>książka,  </a:t>
            </a:r>
            <a:r>
              <a:rPr lang="pl-PL" dirty="0"/>
              <a:t>do której będę jeszcze nie raz powracać. Pełna ciepła i niebanalnego poczucia humoru, przedstawia pełne przygód  dzieciństwo mieszkańców </a:t>
            </a:r>
            <a:r>
              <a:rPr lang="pl-PL" dirty="0" smtClean="0"/>
              <a:t>małej </a:t>
            </a:r>
            <a:r>
              <a:rPr lang="pl-PL" dirty="0"/>
              <a:t>wioski. Z pozoru jest to prosta historyjka widziana oczami kilkuletniej Lisy. Tak naprawdę jednak „Dzieci z </a:t>
            </a:r>
            <a:r>
              <a:rPr lang="pl-PL" dirty="0" err="1"/>
              <a:t>Bullerbyn</a:t>
            </a:r>
            <a:r>
              <a:rPr lang="pl-PL" dirty="0"/>
              <a:t>” są dla mnie piękną opowieścią o </a:t>
            </a:r>
            <a:r>
              <a:rPr lang="pl-PL" dirty="0" smtClean="0"/>
              <a:t>dzieciństwie, </a:t>
            </a:r>
            <a:r>
              <a:rPr lang="pl-PL" dirty="0"/>
              <a:t>marzeniach i beztrosce . </a:t>
            </a:r>
            <a:r>
              <a:rPr lang="pl-PL" dirty="0" smtClean="0"/>
              <a:t>                            Polecam </a:t>
            </a:r>
            <a:r>
              <a:rPr lang="pl-PL" dirty="0"/>
              <a:t>Wiktoria Kłosowska</a:t>
            </a:r>
          </a:p>
        </p:txBody>
      </p:sp>
    </p:spTree>
    <p:extLst>
      <p:ext uri="{BB962C8B-B14F-4D97-AF65-F5344CB8AC3E}">
        <p14:creationId xmlns:p14="http://schemas.microsoft.com/office/powerpoint/2010/main" val="39045284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226</Words>
  <Application>Microsoft Office PowerPoint</Application>
  <PresentationFormat>Panoramiczny</PresentationFormat>
  <Paragraphs>11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Jon</vt:lpstr>
      <vt:lpstr>Nasze lektury              z dzieciństwa</vt:lpstr>
      <vt:lpstr>Mały Książę</vt:lpstr>
      <vt:lpstr>Prezentacja programu PowerPoint</vt:lpstr>
      <vt:lpstr>Akademia Pana Kleksa</vt:lpstr>
      <vt:lpstr>Prezentacja programu PowerPoint</vt:lpstr>
      <vt:lpstr>Dzieci z Bullerbyn 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Nasze lektury z dzieciństwa</dc:title>
  <dc:creator>Pauter, Marcin</dc:creator>
  <cp:lastModifiedBy>Asus</cp:lastModifiedBy>
  <cp:revision>5</cp:revision>
  <dcterms:created xsi:type="dcterms:W3CDTF">2020-10-24T10:00:06Z</dcterms:created>
  <dcterms:modified xsi:type="dcterms:W3CDTF">2020-11-29T14:40:41Z</dcterms:modified>
</cp:coreProperties>
</file>